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12.png" ContentType="image/png"/>
  <Override PartName="/ppt/media/image3.png" ContentType="image/png"/>
  <Override PartName="/ppt/media/image1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2.png" ContentType="image/png"/>
  <Override PartName="/ppt/media/image11.png" ContentType="image/png"/>
  <Override PartName="/ppt/media/image17.png" ContentType="image/png"/>
  <Override PartName="/ppt/media/image8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Для перемещения страницы щёлкните мышью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Для правки формата примечаний щёлкните мышью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&lt;верхний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A55AF7C7-BA46-4C21-BA39-6479A6EAD5C3}" type="slidenum"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9EF2C57-93D5-4E35-AC70-45987C3F8614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E148884-F0ED-46B6-B199-C480922C73E0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B057CFF-BEB1-4D72-8623-4F1C5BC06E84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E92729A-ACF4-4A1E-8000-71E9F91FB3A9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00F5C53-6629-4D27-9606-F000A225ABE5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FEC2BBC-1AD8-4A83-B04E-17589E7A2146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341B59A-43A4-484D-B320-F5DA79346794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8CCE494-0C94-4163-95C3-FF8E8D314E61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Для правки </a:t>
            </a: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текста </a:t>
            </a: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заглавия </a:t>
            </a: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щёлкните </a:t>
            </a: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мышью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Для правки текста заглавия </a:t>
            </a: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щёлкните мышью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Для правки </a:t>
            </a: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текста </a:t>
            </a: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заглавия </a:t>
            </a: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щёлкните </a:t>
            </a: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мышью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7" name="Text 0"/>
          <p:cNvSpPr/>
          <p:nvPr/>
        </p:nvSpPr>
        <p:spPr>
          <a:xfrm>
            <a:off x="6350400" y="2408400"/>
            <a:ext cx="7415640" cy="15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1" lang="en-US" sz="485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Exploring the Power of GoLang</a:t>
            </a:r>
            <a:endParaRPr b="0" lang="ru-RU" sz="4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Text 1"/>
          <p:cNvSpPr/>
          <p:nvPr/>
        </p:nvSpPr>
        <p:spPr>
          <a:xfrm>
            <a:off x="6350400" y="4321440"/>
            <a:ext cx="741564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GoLang, a versatile and efficient programming language, has emerged as a powerful tool for modern software development.</a:t>
            </a:r>
            <a:endParaRPr b="0" lang="ru-RU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" name="Shape 2"/>
          <p:cNvSpPr/>
          <p:nvPr/>
        </p:nvSpPr>
        <p:spPr>
          <a:xfrm>
            <a:off x="6350400" y="5407920"/>
            <a:ext cx="394560" cy="39456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" name="Text 3"/>
          <p:cNvSpPr/>
          <p:nvPr/>
        </p:nvSpPr>
        <p:spPr>
          <a:xfrm>
            <a:off x="6868800" y="5389200"/>
            <a:ext cx="1844640" cy="43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99"/>
              </a:lnSpc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" name=""/>
          <p:cNvSpPr/>
          <p:nvPr/>
        </p:nvSpPr>
        <p:spPr>
          <a:xfrm>
            <a:off x="12780000" y="7740000"/>
            <a:ext cx="1800000" cy="4896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 rot="19139400">
            <a:off x="12620880" y="6237720"/>
            <a:ext cx="2287440" cy="311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4" name="Text 0"/>
          <p:cNvSpPr/>
          <p:nvPr/>
        </p:nvSpPr>
        <p:spPr>
          <a:xfrm>
            <a:off x="6350400" y="777600"/>
            <a:ext cx="7415640" cy="15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1" lang="en-US" sz="485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The Origins of GoLang</a:t>
            </a:r>
            <a:endParaRPr b="0" lang="ru-RU" sz="4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" name="Shape 1"/>
          <p:cNvSpPr/>
          <p:nvPr/>
        </p:nvSpPr>
        <p:spPr>
          <a:xfrm>
            <a:off x="6705360" y="2690640"/>
            <a:ext cx="30240" cy="4761000"/>
          </a:xfrm>
          <a:prstGeom prst="roundRect">
            <a:avLst>
              <a:gd name="adj" fmla="val 340200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" name="Shape 2"/>
          <p:cNvSpPr/>
          <p:nvPr/>
        </p:nvSpPr>
        <p:spPr>
          <a:xfrm>
            <a:off x="6967800" y="3231000"/>
            <a:ext cx="863640" cy="30240"/>
          </a:xfrm>
          <a:prstGeom prst="roundRect">
            <a:avLst>
              <a:gd name="adj" fmla="val 340200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" name="Shape 3"/>
          <p:cNvSpPr/>
          <p:nvPr/>
        </p:nvSpPr>
        <p:spPr>
          <a:xfrm>
            <a:off x="6442920" y="2968560"/>
            <a:ext cx="555120" cy="55512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15240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Text 4"/>
          <p:cNvSpPr/>
          <p:nvPr/>
        </p:nvSpPr>
        <p:spPr>
          <a:xfrm>
            <a:off x="6624360" y="3061080"/>
            <a:ext cx="192240" cy="37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9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1</a:t>
            </a:r>
            <a:endParaRPr b="0" lang="ru-RU" sz="2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Text 5"/>
          <p:cNvSpPr/>
          <p:nvPr/>
        </p:nvSpPr>
        <p:spPr>
          <a:xfrm>
            <a:off x="8078400" y="2937600"/>
            <a:ext cx="308592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Inception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" name="Text 6"/>
          <p:cNvSpPr/>
          <p:nvPr/>
        </p:nvSpPr>
        <p:spPr>
          <a:xfrm>
            <a:off x="8078400" y="3471480"/>
            <a:ext cx="5687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Created by Google engineers in 2009</a:t>
            </a:r>
            <a:endParaRPr b="0" lang="ru-RU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" name="Shape 7"/>
          <p:cNvSpPr/>
          <p:nvPr/>
        </p:nvSpPr>
        <p:spPr>
          <a:xfrm>
            <a:off x="6967800" y="4900320"/>
            <a:ext cx="863640" cy="30240"/>
          </a:xfrm>
          <a:prstGeom prst="roundRect">
            <a:avLst>
              <a:gd name="adj" fmla="val 340200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Shape 8"/>
          <p:cNvSpPr/>
          <p:nvPr/>
        </p:nvSpPr>
        <p:spPr>
          <a:xfrm>
            <a:off x="6442920" y="4637880"/>
            <a:ext cx="555120" cy="55512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15240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Text 9"/>
          <p:cNvSpPr/>
          <p:nvPr/>
        </p:nvSpPr>
        <p:spPr>
          <a:xfrm>
            <a:off x="6566040" y="4730400"/>
            <a:ext cx="308880" cy="37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9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2</a:t>
            </a:r>
            <a:endParaRPr b="0" lang="ru-RU" sz="2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" name="Text 10"/>
          <p:cNvSpPr/>
          <p:nvPr/>
        </p:nvSpPr>
        <p:spPr>
          <a:xfrm>
            <a:off x="8078400" y="4606920"/>
            <a:ext cx="308592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Design Goals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Text 11"/>
          <p:cNvSpPr/>
          <p:nvPr/>
        </p:nvSpPr>
        <p:spPr>
          <a:xfrm>
            <a:off x="8078400" y="5140800"/>
            <a:ext cx="5687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Simplicity, efficiency, and reliability</a:t>
            </a:r>
            <a:endParaRPr b="0" lang="ru-RU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Shape 12"/>
          <p:cNvSpPr/>
          <p:nvPr/>
        </p:nvSpPr>
        <p:spPr>
          <a:xfrm>
            <a:off x="6967800" y="6569640"/>
            <a:ext cx="863640" cy="30240"/>
          </a:xfrm>
          <a:prstGeom prst="roundRect">
            <a:avLst>
              <a:gd name="adj" fmla="val 340200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Shape 13"/>
          <p:cNvSpPr/>
          <p:nvPr/>
        </p:nvSpPr>
        <p:spPr>
          <a:xfrm>
            <a:off x="6442920" y="6307200"/>
            <a:ext cx="555120" cy="55512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15240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Text 14"/>
          <p:cNvSpPr/>
          <p:nvPr/>
        </p:nvSpPr>
        <p:spPr>
          <a:xfrm>
            <a:off x="6565320" y="6399720"/>
            <a:ext cx="310320" cy="37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9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3</a:t>
            </a:r>
            <a:endParaRPr b="0" lang="ru-RU" sz="2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Text 15"/>
          <p:cNvSpPr/>
          <p:nvPr/>
        </p:nvSpPr>
        <p:spPr>
          <a:xfrm>
            <a:off x="8078400" y="6276240"/>
            <a:ext cx="308592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Key Features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" name="Text 16"/>
          <p:cNvSpPr/>
          <p:nvPr/>
        </p:nvSpPr>
        <p:spPr>
          <a:xfrm>
            <a:off x="8078400" y="6810120"/>
            <a:ext cx="5687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Concurrency, strong standard library</a:t>
            </a:r>
            <a:endParaRPr b="0" lang="ru-RU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"/>
          <p:cNvSpPr/>
          <p:nvPr/>
        </p:nvSpPr>
        <p:spPr>
          <a:xfrm>
            <a:off x="12780000" y="7610400"/>
            <a:ext cx="1800000" cy="4896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"/>
          <p:cNvSpPr/>
          <p:nvPr/>
        </p:nvSpPr>
        <p:spPr>
          <a:xfrm>
            <a:off x="12780000" y="7740000"/>
            <a:ext cx="1800000" cy="4896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0"/>
          <p:cNvSpPr/>
          <p:nvPr/>
        </p:nvSpPr>
        <p:spPr>
          <a:xfrm>
            <a:off x="864000" y="1413000"/>
            <a:ext cx="1046772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1" lang="en-US" sz="485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GoLang's Unique Approach</a:t>
            </a:r>
            <a:endParaRPr b="0" lang="ru-RU" sz="4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4" name="Image 0" descr="preencoded.png"/>
          <p:cNvPicPr/>
          <p:nvPr/>
        </p:nvPicPr>
        <p:blipFill>
          <a:blip r:embed="rId1"/>
          <a:stretch/>
        </p:blipFill>
        <p:spPr>
          <a:xfrm>
            <a:off x="864000" y="2678400"/>
            <a:ext cx="4053600" cy="2505240"/>
          </a:xfrm>
          <a:prstGeom prst="rect">
            <a:avLst/>
          </a:prstGeom>
          <a:ln w="0">
            <a:noFill/>
          </a:ln>
        </p:spPr>
      </p:pic>
      <p:sp>
        <p:nvSpPr>
          <p:cNvPr id="75" name="Text 1"/>
          <p:cNvSpPr/>
          <p:nvPr/>
        </p:nvSpPr>
        <p:spPr>
          <a:xfrm>
            <a:off x="864000" y="5492520"/>
            <a:ext cx="308592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Concurrency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" name="Text 2"/>
          <p:cNvSpPr/>
          <p:nvPr/>
        </p:nvSpPr>
        <p:spPr>
          <a:xfrm>
            <a:off x="864000" y="6026400"/>
            <a:ext cx="405360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Goroutines for seamless multi-tasking.</a:t>
            </a:r>
            <a:endParaRPr b="0" lang="ru-RU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7" name="Image 1" descr="preencoded.png"/>
          <p:cNvPicPr/>
          <p:nvPr/>
        </p:nvPicPr>
        <p:blipFill>
          <a:blip r:embed="rId2"/>
          <a:stretch/>
        </p:blipFill>
        <p:spPr>
          <a:xfrm>
            <a:off x="5288040" y="2678400"/>
            <a:ext cx="4053600" cy="2505240"/>
          </a:xfrm>
          <a:prstGeom prst="rect">
            <a:avLst/>
          </a:prstGeom>
          <a:ln w="0">
            <a:noFill/>
          </a:ln>
        </p:spPr>
      </p:pic>
      <p:sp>
        <p:nvSpPr>
          <p:cNvPr id="78" name="Text 3"/>
          <p:cNvSpPr/>
          <p:nvPr/>
        </p:nvSpPr>
        <p:spPr>
          <a:xfrm>
            <a:off x="5288040" y="5492520"/>
            <a:ext cx="308592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Syntax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Text 4"/>
          <p:cNvSpPr/>
          <p:nvPr/>
        </p:nvSpPr>
        <p:spPr>
          <a:xfrm>
            <a:off x="5288040" y="6026400"/>
            <a:ext cx="405360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Clean and beginner-friendly design.</a:t>
            </a:r>
            <a:endParaRPr b="0" lang="ru-RU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0" name="Image 2" descr="preencoded.png"/>
          <p:cNvPicPr/>
          <p:nvPr/>
        </p:nvPicPr>
        <p:blipFill>
          <a:blip r:embed="rId3"/>
          <a:stretch/>
        </p:blipFill>
        <p:spPr>
          <a:xfrm>
            <a:off x="9712440" y="2678400"/>
            <a:ext cx="4053600" cy="2505240"/>
          </a:xfrm>
          <a:prstGeom prst="rect">
            <a:avLst/>
          </a:prstGeom>
          <a:ln w="0">
            <a:noFill/>
          </a:ln>
        </p:spPr>
      </p:pic>
      <p:sp>
        <p:nvSpPr>
          <p:cNvPr id="81" name="Text 5"/>
          <p:cNvSpPr/>
          <p:nvPr/>
        </p:nvSpPr>
        <p:spPr>
          <a:xfrm>
            <a:off x="9712440" y="5492520"/>
            <a:ext cx="308592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Performance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" name="Text 6"/>
          <p:cNvSpPr/>
          <p:nvPr/>
        </p:nvSpPr>
        <p:spPr>
          <a:xfrm>
            <a:off x="9712440" y="6026400"/>
            <a:ext cx="405360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Fast compilation and toolchain support.</a:t>
            </a:r>
            <a:endParaRPr b="0" lang="ru-RU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12780000" y="7740000"/>
            <a:ext cx="1800000" cy="4896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85" name="Text 0"/>
          <p:cNvSpPr/>
          <p:nvPr/>
        </p:nvSpPr>
        <p:spPr>
          <a:xfrm>
            <a:off x="6350400" y="1101600"/>
            <a:ext cx="7415640" cy="15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1" lang="en-US" sz="485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GoLang's Powerful Applications</a:t>
            </a:r>
            <a:endParaRPr b="0" lang="ru-RU" sz="4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Shape 1"/>
          <p:cNvSpPr/>
          <p:nvPr/>
        </p:nvSpPr>
        <p:spPr>
          <a:xfrm>
            <a:off x="6350400" y="3292560"/>
            <a:ext cx="555120" cy="55512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15240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Text 2"/>
          <p:cNvSpPr/>
          <p:nvPr/>
        </p:nvSpPr>
        <p:spPr>
          <a:xfrm>
            <a:off x="6531840" y="3385080"/>
            <a:ext cx="192240" cy="37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9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1</a:t>
            </a:r>
            <a:endParaRPr b="0" lang="ru-RU" sz="2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Text 3"/>
          <p:cNvSpPr/>
          <p:nvPr/>
        </p:nvSpPr>
        <p:spPr>
          <a:xfrm>
            <a:off x="7152840" y="3292560"/>
            <a:ext cx="352512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Web Development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Text 4"/>
          <p:cNvSpPr/>
          <p:nvPr/>
        </p:nvSpPr>
        <p:spPr>
          <a:xfrm>
            <a:off x="7152840" y="3826440"/>
            <a:ext cx="66132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Powering leading projects like Docker and Kubernetes</a:t>
            </a:r>
            <a:endParaRPr b="0" lang="ru-RU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0" name="Shape 5"/>
          <p:cNvSpPr/>
          <p:nvPr/>
        </p:nvSpPr>
        <p:spPr>
          <a:xfrm>
            <a:off x="6350400" y="4745880"/>
            <a:ext cx="555120" cy="55512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15240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Text 6"/>
          <p:cNvSpPr/>
          <p:nvPr/>
        </p:nvSpPr>
        <p:spPr>
          <a:xfrm>
            <a:off x="6473520" y="4838400"/>
            <a:ext cx="308880" cy="37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9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2</a:t>
            </a:r>
            <a:endParaRPr b="0" lang="ru-RU" sz="2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Text 7"/>
          <p:cNvSpPr/>
          <p:nvPr/>
        </p:nvSpPr>
        <p:spPr>
          <a:xfrm>
            <a:off x="7152840" y="4745880"/>
            <a:ext cx="308592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Scalability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Text 8"/>
          <p:cNvSpPr/>
          <p:nvPr/>
        </p:nvSpPr>
        <p:spPr>
          <a:xfrm>
            <a:off x="7152840" y="5279760"/>
            <a:ext cx="66132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Handling high-performance and distributed systems</a:t>
            </a:r>
            <a:endParaRPr b="0" lang="ru-RU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4" name="Shape 9"/>
          <p:cNvSpPr/>
          <p:nvPr/>
        </p:nvSpPr>
        <p:spPr>
          <a:xfrm>
            <a:off x="6350400" y="6199200"/>
            <a:ext cx="555120" cy="55512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15240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Text 10"/>
          <p:cNvSpPr/>
          <p:nvPr/>
        </p:nvSpPr>
        <p:spPr>
          <a:xfrm>
            <a:off x="6472800" y="6291720"/>
            <a:ext cx="310320" cy="37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9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3</a:t>
            </a:r>
            <a:endParaRPr b="0" lang="ru-RU" sz="2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Text 11"/>
          <p:cNvSpPr/>
          <p:nvPr/>
        </p:nvSpPr>
        <p:spPr>
          <a:xfrm>
            <a:off x="7152840" y="6199200"/>
            <a:ext cx="395028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Community Support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Text 12"/>
          <p:cNvSpPr/>
          <p:nvPr/>
        </p:nvSpPr>
        <p:spPr>
          <a:xfrm>
            <a:off x="7152840" y="6733080"/>
            <a:ext cx="66132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Active and growing ecosystem of resources</a:t>
            </a:r>
            <a:endParaRPr b="0" lang="ru-RU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12780000" y="7740000"/>
            <a:ext cx="1800000" cy="4896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00" name="Text 0"/>
          <p:cNvSpPr/>
          <p:nvPr/>
        </p:nvSpPr>
        <p:spPr>
          <a:xfrm>
            <a:off x="785520" y="642240"/>
            <a:ext cx="658908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1" lang="en-US" sz="440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Mastering GoLang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Shape 1"/>
          <p:cNvSpPr/>
          <p:nvPr/>
        </p:nvSpPr>
        <p:spPr>
          <a:xfrm>
            <a:off x="785520" y="1680120"/>
            <a:ext cx="7572600" cy="1308240"/>
          </a:xfrm>
          <a:prstGeom prst="roundRect">
            <a:avLst>
              <a:gd name="adj" fmla="val 7204"/>
            </a:avLst>
          </a:prstGeom>
          <a:solidFill>
            <a:srgbClr val="d6f5ee"/>
          </a:solidFill>
          <a:ln w="7620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Text 2"/>
          <p:cNvSpPr/>
          <p:nvPr/>
        </p:nvSpPr>
        <p:spPr>
          <a:xfrm>
            <a:off x="1017360" y="1912320"/>
            <a:ext cx="294840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Learn the Basics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Text 3"/>
          <p:cNvSpPr/>
          <p:nvPr/>
        </p:nvSpPr>
        <p:spPr>
          <a:xfrm>
            <a:off x="1017360" y="2397600"/>
            <a:ext cx="710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Syntax, data types, and control structures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Shape 4"/>
          <p:cNvSpPr/>
          <p:nvPr/>
        </p:nvSpPr>
        <p:spPr>
          <a:xfrm>
            <a:off x="785520" y="3213000"/>
            <a:ext cx="7572600" cy="1308240"/>
          </a:xfrm>
          <a:prstGeom prst="roundRect">
            <a:avLst>
              <a:gd name="adj" fmla="val 7204"/>
            </a:avLst>
          </a:prstGeom>
          <a:solidFill>
            <a:srgbClr val="d6f5ee"/>
          </a:solidFill>
          <a:ln w="7620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Text 5"/>
          <p:cNvSpPr/>
          <p:nvPr/>
        </p:nvSpPr>
        <p:spPr>
          <a:xfrm>
            <a:off x="1017360" y="3445200"/>
            <a:ext cx="388116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Dive into Concurrency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6" name="Text 6"/>
          <p:cNvSpPr/>
          <p:nvPr/>
        </p:nvSpPr>
        <p:spPr>
          <a:xfrm>
            <a:off x="1017360" y="3930480"/>
            <a:ext cx="710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Goroutines, channels, and synchronization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Shape 7"/>
          <p:cNvSpPr/>
          <p:nvPr/>
        </p:nvSpPr>
        <p:spPr>
          <a:xfrm>
            <a:off x="785520" y="4745880"/>
            <a:ext cx="7572600" cy="1308240"/>
          </a:xfrm>
          <a:prstGeom prst="roundRect">
            <a:avLst>
              <a:gd name="adj" fmla="val 7204"/>
            </a:avLst>
          </a:prstGeom>
          <a:solidFill>
            <a:srgbClr val="d6f5ee"/>
          </a:solidFill>
          <a:ln w="7620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Text 8"/>
          <p:cNvSpPr/>
          <p:nvPr/>
        </p:nvSpPr>
        <p:spPr>
          <a:xfrm>
            <a:off x="1017360" y="4978080"/>
            <a:ext cx="40240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Explore the Ecosystem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9" name="Text 9"/>
          <p:cNvSpPr/>
          <p:nvPr/>
        </p:nvSpPr>
        <p:spPr>
          <a:xfrm>
            <a:off x="1017360" y="5463360"/>
            <a:ext cx="710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Standard library, third-party packages, and tools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Shape 10"/>
          <p:cNvSpPr/>
          <p:nvPr/>
        </p:nvSpPr>
        <p:spPr>
          <a:xfrm>
            <a:off x="785520" y="6278760"/>
            <a:ext cx="7572600" cy="1308240"/>
          </a:xfrm>
          <a:prstGeom prst="roundRect">
            <a:avLst>
              <a:gd name="adj" fmla="val 7204"/>
            </a:avLst>
          </a:prstGeom>
          <a:solidFill>
            <a:srgbClr val="d6f5ee"/>
          </a:solidFill>
          <a:ln w="7620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Text 11"/>
          <p:cNvSpPr/>
          <p:nvPr/>
        </p:nvSpPr>
        <p:spPr>
          <a:xfrm>
            <a:off x="1017360" y="6510960"/>
            <a:ext cx="43552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Practice and Experiment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2" name="Text 12"/>
          <p:cNvSpPr/>
          <p:nvPr/>
        </p:nvSpPr>
        <p:spPr>
          <a:xfrm>
            <a:off x="1017360" y="6996240"/>
            <a:ext cx="710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Build projects, contribute to open source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7314840" cy="8229240"/>
          </a:xfrm>
          <a:prstGeom prst="rect">
            <a:avLst/>
          </a:prstGeom>
          <a:ln w="0">
            <a:noFill/>
          </a:ln>
        </p:spPr>
      </p:pic>
      <p:sp>
        <p:nvSpPr>
          <p:cNvPr id="114" name="Text 0"/>
          <p:cNvSpPr/>
          <p:nvPr/>
        </p:nvSpPr>
        <p:spPr>
          <a:xfrm>
            <a:off x="7876440" y="442080"/>
            <a:ext cx="6192000" cy="100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900"/>
              </a:lnSpc>
              <a:tabLst>
                <a:tab algn="l" pos="0"/>
              </a:tabLst>
            </a:pPr>
            <a:r>
              <a:rPr b="1" lang="en-US" sz="315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GoLang's Growing Popularity</a:t>
            </a:r>
            <a:endParaRPr b="0" lang="ru-RU" sz="31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5" name="Image 1" descr="preencoded.png"/>
          <p:cNvPicPr/>
          <p:nvPr/>
        </p:nvPicPr>
        <p:blipFill>
          <a:blip r:embed="rId2"/>
          <a:stretch/>
        </p:blipFill>
        <p:spPr>
          <a:xfrm>
            <a:off x="7876440" y="1685160"/>
            <a:ext cx="400680" cy="400680"/>
          </a:xfrm>
          <a:prstGeom prst="rect">
            <a:avLst/>
          </a:prstGeom>
          <a:ln w="0">
            <a:noFill/>
          </a:ln>
        </p:spPr>
      </p:pic>
      <p:sp>
        <p:nvSpPr>
          <p:cNvPr id="116" name="Text 1"/>
          <p:cNvSpPr/>
          <p:nvPr/>
        </p:nvSpPr>
        <p:spPr>
          <a:xfrm>
            <a:off x="7876440" y="2246400"/>
            <a:ext cx="200448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1" lang="en-US" sz="155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Infrastructure</a:t>
            </a:r>
            <a:endParaRPr b="0" lang="ru-RU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Text 2"/>
          <p:cNvSpPr/>
          <p:nvPr/>
        </p:nvSpPr>
        <p:spPr>
          <a:xfrm>
            <a:off x="7876440" y="2593440"/>
            <a:ext cx="6192000" cy="2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Powering cloud platforms and DevOps tools</a:t>
            </a:r>
            <a:endParaRPr b="0" lang="ru-RU" sz="12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8" name="Image 2" descr="preencoded.png"/>
          <p:cNvPicPr/>
          <p:nvPr/>
        </p:nvPicPr>
        <p:blipFill>
          <a:blip r:embed="rId3"/>
          <a:stretch/>
        </p:blipFill>
        <p:spPr>
          <a:xfrm>
            <a:off x="7876440" y="3331080"/>
            <a:ext cx="400680" cy="400680"/>
          </a:xfrm>
          <a:prstGeom prst="rect">
            <a:avLst/>
          </a:prstGeom>
          <a:ln w="0">
            <a:noFill/>
          </a:ln>
        </p:spPr>
      </p:pic>
      <p:sp>
        <p:nvSpPr>
          <p:cNvPr id="119" name="Text 3"/>
          <p:cNvSpPr/>
          <p:nvPr/>
        </p:nvSpPr>
        <p:spPr>
          <a:xfrm>
            <a:off x="7876440" y="3892320"/>
            <a:ext cx="231084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1" lang="en-US" sz="155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High-Performance</a:t>
            </a:r>
            <a:endParaRPr b="0" lang="ru-RU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Text 4"/>
          <p:cNvSpPr/>
          <p:nvPr/>
        </p:nvSpPr>
        <p:spPr>
          <a:xfrm>
            <a:off x="7876440" y="4239000"/>
            <a:ext cx="6192000" cy="2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Optimized for speed and efficiency</a:t>
            </a:r>
            <a:endParaRPr b="0" lang="ru-RU" sz="12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1" name="Image 3" descr="preencoded.png"/>
          <p:cNvPicPr/>
          <p:nvPr/>
        </p:nvPicPr>
        <p:blipFill>
          <a:blip r:embed="rId4"/>
          <a:stretch/>
        </p:blipFill>
        <p:spPr>
          <a:xfrm>
            <a:off x="7876440" y="4976640"/>
            <a:ext cx="400680" cy="400680"/>
          </a:xfrm>
          <a:prstGeom prst="rect">
            <a:avLst/>
          </a:prstGeom>
          <a:ln w="0">
            <a:noFill/>
          </a:ln>
        </p:spPr>
      </p:pic>
      <p:sp>
        <p:nvSpPr>
          <p:cNvPr id="122" name="Text 5"/>
          <p:cNvSpPr/>
          <p:nvPr/>
        </p:nvSpPr>
        <p:spPr>
          <a:xfrm>
            <a:off x="7876440" y="5538240"/>
            <a:ext cx="200448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1" lang="en-US" sz="155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Collaboration</a:t>
            </a:r>
            <a:endParaRPr b="0" lang="ru-RU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Text 6"/>
          <p:cNvSpPr/>
          <p:nvPr/>
        </p:nvSpPr>
        <p:spPr>
          <a:xfrm>
            <a:off x="7876440" y="5884920"/>
            <a:ext cx="6192000" cy="2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Strong community and open-source projects</a:t>
            </a:r>
            <a:endParaRPr b="0" lang="ru-RU" sz="12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4" name="Image 4" descr="preencoded.png"/>
          <p:cNvPicPr/>
          <p:nvPr/>
        </p:nvPicPr>
        <p:blipFill>
          <a:blip r:embed="rId5"/>
          <a:stretch/>
        </p:blipFill>
        <p:spPr>
          <a:xfrm>
            <a:off x="7876440" y="6622560"/>
            <a:ext cx="400680" cy="400680"/>
          </a:xfrm>
          <a:prstGeom prst="rect">
            <a:avLst/>
          </a:prstGeom>
          <a:ln w="0">
            <a:noFill/>
          </a:ln>
        </p:spPr>
      </p:pic>
      <p:sp>
        <p:nvSpPr>
          <p:cNvPr id="125" name="Text 7"/>
          <p:cNvSpPr/>
          <p:nvPr/>
        </p:nvSpPr>
        <p:spPr>
          <a:xfrm>
            <a:off x="7876440" y="7183800"/>
            <a:ext cx="267696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1" lang="en-US" sz="155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Career Opportunities</a:t>
            </a:r>
            <a:endParaRPr b="0" lang="ru-RU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Text 8"/>
          <p:cNvSpPr/>
          <p:nvPr/>
        </p:nvSpPr>
        <p:spPr>
          <a:xfrm>
            <a:off x="7876440" y="7530840"/>
            <a:ext cx="6192000" cy="2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Demand for GoLang skills is rising</a:t>
            </a:r>
            <a:endParaRPr b="0" lang="ru-RU" sz="12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12780000" y="7740000"/>
            <a:ext cx="1800000" cy="4896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29" name="Text 0"/>
          <p:cNvSpPr/>
          <p:nvPr/>
        </p:nvSpPr>
        <p:spPr>
          <a:xfrm>
            <a:off x="6289920" y="829080"/>
            <a:ext cx="7304760" cy="7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601"/>
              </a:lnSpc>
              <a:tabLst>
                <a:tab algn="l" pos="0"/>
              </a:tabLst>
            </a:pPr>
            <a:r>
              <a:rPr b="1" lang="en-US" sz="450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GoLang's Versatility</a:t>
            </a:r>
            <a:endParaRPr b="0" lang="ru-RU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0" name="Image 1" descr="preencoded.png"/>
          <p:cNvPicPr/>
          <p:nvPr/>
        </p:nvPicPr>
        <p:blipFill>
          <a:blip r:embed="rId2"/>
          <a:stretch/>
        </p:blipFill>
        <p:spPr>
          <a:xfrm>
            <a:off x="6289920" y="1890720"/>
            <a:ext cx="1147320" cy="1836000"/>
          </a:xfrm>
          <a:prstGeom prst="rect">
            <a:avLst/>
          </a:prstGeom>
          <a:ln w="0">
            <a:noFill/>
          </a:ln>
        </p:spPr>
      </p:pic>
      <p:sp>
        <p:nvSpPr>
          <p:cNvPr id="131" name="Text 1"/>
          <p:cNvSpPr/>
          <p:nvPr/>
        </p:nvSpPr>
        <p:spPr>
          <a:xfrm>
            <a:off x="7781760" y="2120400"/>
            <a:ext cx="327636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1" lang="en-US" sz="225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Web Development</a:t>
            </a:r>
            <a:endParaRPr b="0" lang="ru-RU" sz="22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Text 2"/>
          <p:cNvSpPr/>
          <p:nvPr/>
        </p:nvSpPr>
        <p:spPr>
          <a:xfrm>
            <a:off x="7781760" y="2616480"/>
            <a:ext cx="604476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Building scalable and high-performance web apps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3" name="Image 2" descr="preencoded.png"/>
          <p:cNvPicPr/>
          <p:nvPr/>
        </p:nvPicPr>
        <p:blipFill>
          <a:blip r:embed="rId3"/>
          <a:stretch/>
        </p:blipFill>
        <p:spPr>
          <a:xfrm>
            <a:off x="6289920" y="3727440"/>
            <a:ext cx="1147320" cy="1836000"/>
          </a:xfrm>
          <a:prstGeom prst="rect">
            <a:avLst/>
          </a:prstGeom>
          <a:ln w="0">
            <a:noFill/>
          </a:ln>
        </p:spPr>
      </p:pic>
      <p:sp>
        <p:nvSpPr>
          <p:cNvPr id="134" name="Text 3"/>
          <p:cNvSpPr/>
          <p:nvPr/>
        </p:nvSpPr>
        <p:spPr>
          <a:xfrm>
            <a:off x="7781760" y="3956760"/>
            <a:ext cx="412632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1" lang="en-US" sz="225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Network Programming</a:t>
            </a:r>
            <a:endParaRPr b="0" lang="ru-RU" sz="22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5" name="Text 4"/>
          <p:cNvSpPr/>
          <p:nvPr/>
        </p:nvSpPr>
        <p:spPr>
          <a:xfrm>
            <a:off x="7781760" y="4453200"/>
            <a:ext cx="604476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Developing reliable and efficient network tools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6" name="Image 3" descr="preencoded.png"/>
          <p:cNvPicPr/>
          <p:nvPr/>
        </p:nvPicPr>
        <p:blipFill>
          <a:blip r:embed="rId4"/>
          <a:stretch/>
        </p:blipFill>
        <p:spPr>
          <a:xfrm>
            <a:off x="6289920" y="5563800"/>
            <a:ext cx="1147320" cy="1836000"/>
          </a:xfrm>
          <a:prstGeom prst="rect">
            <a:avLst/>
          </a:prstGeom>
          <a:ln w="0">
            <a:noFill/>
          </a:ln>
        </p:spPr>
      </p:pic>
      <p:sp>
        <p:nvSpPr>
          <p:cNvPr id="137" name="Text 5"/>
          <p:cNvSpPr/>
          <p:nvPr/>
        </p:nvSpPr>
        <p:spPr>
          <a:xfrm>
            <a:off x="7781760" y="5793480"/>
            <a:ext cx="393912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1" lang="en-US" sz="225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System Programming</a:t>
            </a:r>
            <a:endParaRPr b="0" lang="ru-RU" sz="22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Text 6"/>
          <p:cNvSpPr/>
          <p:nvPr/>
        </p:nvSpPr>
        <p:spPr>
          <a:xfrm>
            <a:off x="7781760" y="6289560"/>
            <a:ext cx="604476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Creating low-level and high-performance software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>
            <a:off x="12780000" y="7740000"/>
            <a:ext cx="1800000" cy="4896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3085920"/>
          </a:xfrm>
          <a:prstGeom prst="rect">
            <a:avLst/>
          </a:prstGeom>
          <a:ln w="0">
            <a:noFill/>
          </a:ln>
        </p:spPr>
      </p:pic>
      <p:sp>
        <p:nvSpPr>
          <p:cNvPr id="141" name="Text 0"/>
          <p:cNvSpPr/>
          <p:nvPr/>
        </p:nvSpPr>
        <p:spPr>
          <a:xfrm>
            <a:off x="864000" y="4011840"/>
            <a:ext cx="83520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1" lang="en-US" sz="4850" strike="noStrike" u="none">
                <a:solidFill>
                  <a:srgbClr val="333f70"/>
                </a:solidFill>
                <a:uFillTx/>
                <a:latin typeface="Unbounded Bold"/>
                <a:ea typeface="Unbounded Bold"/>
              </a:rPr>
              <a:t>The Future of GoLang</a:t>
            </a:r>
            <a:endParaRPr b="0" lang="ru-RU" sz="4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Shape 1"/>
          <p:cNvSpPr/>
          <p:nvPr/>
        </p:nvSpPr>
        <p:spPr>
          <a:xfrm>
            <a:off x="864000" y="5153760"/>
            <a:ext cx="12902040" cy="2149560"/>
          </a:xfrm>
          <a:prstGeom prst="roundRect">
            <a:avLst>
              <a:gd name="adj" fmla="val 4823"/>
            </a:avLst>
          </a:prstGeom>
          <a:noFill/>
          <a:ln w="1524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Shape 2"/>
          <p:cNvSpPr/>
          <p:nvPr/>
        </p:nvSpPr>
        <p:spPr>
          <a:xfrm>
            <a:off x="879120" y="5168880"/>
            <a:ext cx="12870000" cy="7063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Text 3"/>
          <p:cNvSpPr/>
          <p:nvPr/>
        </p:nvSpPr>
        <p:spPr>
          <a:xfrm>
            <a:off x="1127520" y="5324760"/>
            <a:ext cx="3791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Continued Evolution</a:t>
            </a:r>
            <a:endParaRPr b="0" lang="ru-RU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5" name="Text 4"/>
          <p:cNvSpPr/>
          <p:nvPr/>
        </p:nvSpPr>
        <p:spPr>
          <a:xfrm>
            <a:off x="5420880" y="5324760"/>
            <a:ext cx="37879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Expanding Ecosystem</a:t>
            </a:r>
            <a:endParaRPr b="0" lang="ru-RU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6" name="Text 5"/>
          <p:cNvSpPr/>
          <p:nvPr/>
        </p:nvSpPr>
        <p:spPr>
          <a:xfrm>
            <a:off x="9710640" y="5324760"/>
            <a:ext cx="3791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Emerging Use Cases</a:t>
            </a:r>
            <a:endParaRPr b="0" lang="ru-RU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7" name="Shape 6"/>
          <p:cNvSpPr/>
          <p:nvPr/>
        </p:nvSpPr>
        <p:spPr>
          <a:xfrm>
            <a:off x="879120" y="5875560"/>
            <a:ext cx="12870000" cy="70632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8" name="Text 7"/>
          <p:cNvSpPr/>
          <p:nvPr/>
        </p:nvSpPr>
        <p:spPr>
          <a:xfrm>
            <a:off x="1127520" y="6031080"/>
            <a:ext cx="3791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Language enhancements</a:t>
            </a:r>
            <a:endParaRPr b="0" lang="ru-RU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9" name="Text 8"/>
          <p:cNvSpPr/>
          <p:nvPr/>
        </p:nvSpPr>
        <p:spPr>
          <a:xfrm>
            <a:off x="5420880" y="6031080"/>
            <a:ext cx="37879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More third-party packages</a:t>
            </a:r>
            <a:endParaRPr b="0" lang="ru-RU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Text 9"/>
          <p:cNvSpPr/>
          <p:nvPr/>
        </p:nvSpPr>
        <p:spPr>
          <a:xfrm>
            <a:off x="9710640" y="6031080"/>
            <a:ext cx="3791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AI, IoT, and beyond</a:t>
            </a:r>
            <a:endParaRPr b="0" lang="ru-RU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1" name="Shape 10"/>
          <p:cNvSpPr/>
          <p:nvPr/>
        </p:nvSpPr>
        <p:spPr>
          <a:xfrm>
            <a:off x="879120" y="6581880"/>
            <a:ext cx="12870000" cy="7063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2" name="Text 11"/>
          <p:cNvSpPr/>
          <p:nvPr/>
        </p:nvSpPr>
        <p:spPr>
          <a:xfrm>
            <a:off x="1127520" y="6737760"/>
            <a:ext cx="3791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Improved tooling</a:t>
            </a:r>
            <a:endParaRPr b="0" lang="ru-RU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Text 12"/>
          <p:cNvSpPr/>
          <p:nvPr/>
        </p:nvSpPr>
        <p:spPr>
          <a:xfrm>
            <a:off x="5420880" y="6737760"/>
            <a:ext cx="37879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Robust community support</a:t>
            </a:r>
            <a:endParaRPr b="0" lang="ru-RU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4" name="Text 13"/>
          <p:cNvSpPr/>
          <p:nvPr/>
        </p:nvSpPr>
        <p:spPr>
          <a:xfrm>
            <a:off x="9710640" y="6737760"/>
            <a:ext cx="3791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333f70"/>
                </a:solidFill>
                <a:uFillTx/>
                <a:latin typeface="Open Sans"/>
                <a:ea typeface="Open Sans"/>
              </a:rPr>
              <a:t>Adapting to new challenges</a:t>
            </a:r>
            <a:endParaRPr b="0" lang="ru-RU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12780000" y="7740000"/>
            <a:ext cx="1800000" cy="4896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LibreOffice/24.8.0.3$Linux_X86_64 LibreOffice_project/480$Build-3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2024-10-01T19:36:30Z</dcterms:created>
  <dc:creator>PptxGenJS</dc:creator>
  <dc:description/>
  <dc:language>ru-RU</dc:language>
  <cp:lastModifiedBy/>
  <dcterms:modified xsi:type="dcterms:W3CDTF">2024-10-01T22:42:22Z</dcterms:modified>
  <cp:revision>7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